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547" r:id="rId2"/>
    <p:sldId id="550" r:id="rId3"/>
    <p:sldId id="558" r:id="rId4"/>
    <p:sldId id="691" r:id="rId5"/>
    <p:sldId id="667" r:id="rId6"/>
    <p:sldId id="692" r:id="rId7"/>
    <p:sldId id="698" r:id="rId8"/>
    <p:sldId id="697" r:id="rId9"/>
    <p:sldId id="693" r:id="rId10"/>
    <p:sldId id="695" r:id="rId11"/>
    <p:sldId id="696" r:id="rId12"/>
    <p:sldId id="699" r:id="rId13"/>
    <p:sldId id="562" r:id="rId14"/>
    <p:sldId id="554" r:id="rId15"/>
    <p:sldId id="552" r:id="rId16"/>
    <p:sldId id="55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8" d="100"/>
          <a:sy n="58" d="100"/>
        </p:scale>
        <p:origin x="-78" y="-37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20/11/2018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11/20/2018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Wild pointers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Wild pointers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Wild pointers, if you aren’t lucky…</a:t>
            </a:r>
          </a:p>
        </p:txBody>
      </p:sp>
      <p:sp>
        <p:nvSpPr>
          <p:cNvPr id="3" name="Content Placeholder 2"/>
          <p:cNvSpPr>
            <a:spLocks noGrp="1"/>
          </p:cNvSpPr>
          <p:nvPr>
            <p:ph idx="1"/>
          </p:nvPr>
        </p:nvSpPr>
        <p:spPr/>
        <p:txBody>
          <a:bodyPr/>
          <a:lstStyle/>
          <a:p>
            <a:r>
              <a:rPr lang="en-CA" dirty="0" smtClean="0"/>
              <a:t>Why did this code execute?</a:t>
            </a:r>
          </a:p>
          <a:p>
            <a:pPr lvl="1"/>
            <a:r>
              <a:rPr lang="en-CA" dirty="0" smtClean="0"/>
              <a:t>In the first function, the local variable was assigned new memory:</a:t>
            </a:r>
          </a:p>
          <a:p>
            <a:pPr marL="457200" lvl="1" indent="0">
              <a:buNone/>
            </a:pPr>
            <a:r>
              <a:rPr lang="en-CA" dirty="0" smtClean="0"/>
              <a:t>		</a:t>
            </a:r>
            <a:r>
              <a:rPr lang="en-CA" dirty="0">
                <a:latin typeface="Consolas" panose="020B0609020204030204" pitchFamily="49" charset="0"/>
                <a:cs typeface="Consolas" panose="020B0609020204030204" pitchFamily="49" charset="0"/>
              </a:rPr>
              <a:t>int *p_value{new int{42}};</a:t>
            </a:r>
            <a:endParaRPr lang="en-CA" dirty="0" smtClean="0"/>
          </a:p>
          <a:p>
            <a:pPr lvl="1"/>
            <a:r>
              <a:rPr lang="en-CA" dirty="0" smtClean="0"/>
              <a:t>At the end of the function, the memory was deallocated but not reset to </a:t>
            </a:r>
            <a:r>
              <a:rPr lang="en-CA" dirty="0" smtClean="0">
                <a:latin typeface="Consolas" panose="020B0609020204030204" pitchFamily="49" charset="0"/>
                <a:cs typeface="Consolas" panose="020B0609020204030204" pitchFamily="49" charset="0"/>
              </a:rPr>
              <a:t>'nullptr'</a:t>
            </a:r>
          </a:p>
          <a:p>
            <a:pPr lvl="2"/>
            <a:r>
              <a:rPr lang="en-CA" dirty="0" smtClean="0"/>
              <a:t>After all, the variable is immediately going out of scope</a:t>
            </a:r>
            <a:endParaRPr lang="en-CA" dirty="0"/>
          </a:p>
          <a:p>
            <a:pPr marL="457200" lvl="1" indent="0">
              <a:buNone/>
            </a:pPr>
            <a:r>
              <a:rPr lang="en-CA" dirty="0"/>
              <a:t>		</a:t>
            </a:r>
            <a:r>
              <a:rPr lang="en-CA" dirty="0" smtClean="0">
                <a:latin typeface="Consolas" panose="020B0609020204030204" pitchFamily="49" charset="0"/>
                <a:cs typeface="Consolas" panose="020B0609020204030204" pitchFamily="49" charset="0"/>
              </a:rPr>
              <a:t>delete p_value;</a:t>
            </a:r>
            <a:endParaRPr lang="en-CA" dirty="0"/>
          </a:p>
          <a:p>
            <a:pPr lvl="2"/>
            <a:r>
              <a:rPr lang="en-CA" dirty="0" smtClean="0"/>
              <a:t>The operating system is, however, lazy and leaves that memory allocated to you as you may request more memory in the future</a:t>
            </a:r>
          </a:p>
          <a:p>
            <a:pPr lvl="1"/>
            <a:r>
              <a:rPr lang="en-CA" dirty="0" smtClean="0"/>
              <a:t>In the second function, the local variable occupies the same location in memory on the call stack</a:t>
            </a:r>
          </a:p>
          <a:p>
            <a:pPr lvl="2"/>
            <a:r>
              <a:rPr lang="en-CA" dirty="0" smtClean="0"/>
              <a:t>The value from the first function call is still there</a:t>
            </a:r>
          </a:p>
        </p:txBody>
      </p:sp>
    </p:spTree>
    <p:extLst>
      <p:ext uri="{BB962C8B-B14F-4D97-AF65-F5344CB8AC3E}">
        <p14:creationId xmlns:p14="http://schemas.microsoft.com/office/powerpoint/2010/main" val="3132935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Avoiding wild pointers</a:t>
            </a:r>
            <a:endParaRPr lang="en-CA" dirty="0"/>
          </a:p>
        </p:txBody>
      </p:sp>
      <p:sp>
        <p:nvSpPr>
          <p:cNvPr id="3" name="Content Placeholder 2"/>
          <p:cNvSpPr>
            <a:spLocks noGrp="1"/>
          </p:cNvSpPr>
          <p:nvPr>
            <p:ph idx="1"/>
          </p:nvPr>
        </p:nvSpPr>
        <p:spPr/>
        <p:txBody>
          <a:bodyPr/>
          <a:lstStyle/>
          <a:p>
            <a:r>
              <a:rPr lang="en-CA" dirty="0" smtClean="0"/>
              <a:t>To avoid wild pointers</a:t>
            </a:r>
          </a:p>
          <a:p>
            <a:pPr lvl="1"/>
            <a:r>
              <a:rPr lang="en-CA" dirty="0" smtClean="0"/>
              <a:t>Always initialize all pointers, even if it is to </a:t>
            </a:r>
            <a:r>
              <a:rPr lang="en-CA" dirty="0" smtClean="0">
                <a:latin typeface="Consolas" panose="020B0609020204030204" pitchFamily="49" charset="0"/>
                <a:cs typeface="Consolas" panose="020B0609020204030204" pitchFamily="49" charset="0"/>
              </a:rPr>
              <a:t>'nullptr'</a:t>
            </a:r>
          </a:p>
          <a:p>
            <a:pPr marL="457200" lvl="1" indent="0">
              <a:buNone/>
            </a:pPr>
            <a:r>
              <a:rPr lang="en-CA" dirty="0" smtClean="0"/>
              <a:t>		</a:t>
            </a:r>
            <a:r>
              <a:rPr lang="en-CA" dirty="0">
                <a:latin typeface="Consolas" panose="020B0609020204030204" pitchFamily="49" charset="0"/>
                <a:cs typeface="Consolas" panose="020B0609020204030204" pitchFamily="49" charset="0"/>
              </a:rPr>
              <a:t>int *</a:t>
            </a:r>
            <a:r>
              <a:rPr lang="en-CA" dirty="0" smtClean="0">
                <a:latin typeface="Consolas" panose="020B0609020204030204" pitchFamily="49" charset="0"/>
                <a:cs typeface="Consolas" panose="020B0609020204030204" pitchFamily="49" charset="0"/>
              </a:rPr>
              <a:t>p_value{nullptr};</a:t>
            </a:r>
            <a:endParaRPr lang="en-CA" dirty="0" smtClean="0"/>
          </a:p>
          <a:p>
            <a:pPr lvl="1"/>
            <a:r>
              <a:rPr lang="en-CA" dirty="0" smtClean="0"/>
              <a:t>When memory is being deallocated, always set the pointer to </a:t>
            </a:r>
            <a:r>
              <a:rPr lang="en-CA" dirty="0" smtClean="0">
                <a:latin typeface="Consolas" panose="020B0609020204030204" pitchFamily="49" charset="0"/>
                <a:cs typeface="Consolas" panose="020B0609020204030204" pitchFamily="49" charset="0"/>
              </a:rPr>
              <a:t>'nullptr'</a:t>
            </a:r>
            <a:r>
              <a:rPr lang="en-CA" dirty="0" smtClean="0"/>
              <a:t> even if the local variable is going out of scope</a:t>
            </a:r>
            <a:endParaRPr lang="en-CA" dirty="0" smtClean="0">
              <a:latin typeface="Consolas" panose="020B0609020204030204" pitchFamily="49" charset="0"/>
              <a:cs typeface="Consolas" panose="020B0609020204030204" pitchFamily="49" charset="0"/>
            </a:endParaRPr>
          </a:p>
          <a:p>
            <a:pPr marL="914400" lvl="2" indent="0">
              <a:buNone/>
            </a:pPr>
            <a:r>
              <a:rPr lang="en-CA" dirty="0"/>
              <a:t>	</a:t>
            </a:r>
            <a:r>
              <a:rPr lang="en-CA" dirty="0" smtClean="0">
                <a:latin typeface="Consolas" panose="020B0609020204030204" pitchFamily="49" charset="0"/>
                <a:cs typeface="Consolas" panose="020B0609020204030204" pitchFamily="49" charset="0"/>
              </a:rPr>
              <a:t>delete p_value;</a:t>
            </a:r>
          </a:p>
          <a:p>
            <a:pPr marL="9144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p_value = nullptr;</a:t>
            </a:r>
            <a:endParaRPr lang="en-CA" dirty="0"/>
          </a:p>
        </p:txBody>
      </p:sp>
    </p:spTree>
    <p:extLst>
      <p:ext uri="{BB962C8B-B14F-4D97-AF65-F5344CB8AC3E}">
        <p14:creationId xmlns:p14="http://schemas.microsoft.com/office/powerpoint/2010/main" val="3991352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Unnecessary assignments?</a:t>
            </a:r>
            <a:endParaRPr lang="en-CA" dirty="0"/>
          </a:p>
        </p:txBody>
      </p:sp>
      <p:sp>
        <p:nvSpPr>
          <p:cNvPr id="3" name="Content Placeholder 2"/>
          <p:cNvSpPr>
            <a:spLocks noGrp="1"/>
          </p:cNvSpPr>
          <p:nvPr>
            <p:ph idx="1"/>
          </p:nvPr>
        </p:nvSpPr>
        <p:spPr/>
        <p:txBody>
          <a:bodyPr/>
          <a:lstStyle/>
          <a:p>
            <a:r>
              <a:rPr lang="en-CA" dirty="0" smtClean="0"/>
              <a:t>Is the assignment absolutely necessary?</a:t>
            </a:r>
          </a:p>
          <a:p>
            <a:pPr lvl="1"/>
            <a:r>
              <a:rPr lang="en-CA" dirty="0" smtClean="0"/>
              <a:t>Not if everything is working…</a:t>
            </a:r>
          </a:p>
          <a:p>
            <a:pPr lvl="1"/>
            <a:endParaRPr lang="en-CA" dirty="0" smtClean="0"/>
          </a:p>
          <a:p>
            <a:pPr lvl="1"/>
            <a:r>
              <a:rPr lang="en-CA" dirty="0" smtClean="0"/>
              <a:t>While in development:</a:t>
            </a:r>
          </a:p>
          <a:p>
            <a:pPr marL="914400" lvl="2" indent="0">
              <a:buNone/>
            </a:pPr>
            <a:r>
              <a:rPr lang="en-CA" dirty="0" smtClean="0">
                <a:latin typeface="Consolas" panose="020B0609020204030204" pitchFamily="49" charset="0"/>
                <a:cs typeface="Consolas" panose="020B0609020204030204" pitchFamily="49" charset="0"/>
              </a:rPr>
              <a:t>	#define DEBUG</a:t>
            </a:r>
          </a:p>
          <a:p>
            <a:pPr marL="457200" lvl="1" indent="0">
              <a:buNone/>
            </a:pPr>
            <a:r>
              <a:rPr lang="en-CA" dirty="0" smtClean="0">
                <a:solidFill>
                  <a:prstClr val="black"/>
                </a:solidFill>
              </a:rPr>
              <a:t>     and use:</a:t>
            </a:r>
            <a:endParaRPr lang="en-CA" dirty="0">
              <a:solidFill>
                <a:prstClr val="black"/>
              </a:solidFill>
            </a:endParaRPr>
          </a:p>
          <a:p>
            <a:pPr marL="914400" lvl="2" indent="0">
              <a:buNone/>
            </a:pPr>
            <a:r>
              <a:rPr lang="en-CA" dirty="0"/>
              <a:t>	</a:t>
            </a:r>
            <a:r>
              <a:rPr lang="en-CA" dirty="0" smtClean="0">
                <a:latin typeface="Consolas" panose="020B0609020204030204" pitchFamily="49" charset="0"/>
                <a:cs typeface="Consolas" panose="020B0609020204030204" pitchFamily="49" charset="0"/>
              </a:rPr>
              <a:t>delete p_value;</a:t>
            </a:r>
          </a:p>
          <a:p>
            <a:pPr marL="914400" lvl="2" indent="0">
              <a:buNone/>
            </a:pPr>
            <a:r>
              <a:rPr lang="en-CA" dirty="0" smtClean="0">
                <a:latin typeface="Consolas" panose="020B0609020204030204" pitchFamily="49" charset="0"/>
                <a:cs typeface="Consolas" panose="020B0609020204030204" pitchFamily="49" charset="0"/>
              </a:rPr>
              <a:t>	#ifdef DEBUG</a:t>
            </a:r>
          </a:p>
          <a:p>
            <a:pPr marL="9144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p_value = nullptr;</a:t>
            </a:r>
          </a:p>
          <a:p>
            <a:pPr marL="914400" lvl="2" indent="0">
              <a:buNone/>
            </a:pPr>
            <a:r>
              <a:rPr lang="en-CA" dirty="0" smtClean="0">
                <a:latin typeface="Consolas" panose="020B0609020204030204" pitchFamily="49" charset="0"/>
                <a:cs typeface="Consolas" panose="020B0609020204030204" pitchFamily="49" charset="0"/>
              </a:rPr>
              <a:t>	#endif</a:t>
            </a:r>
          </a:p>
          <a:p>
            <a:pPr lvl="1"/>
            <a:endParaRPr lang="en-CA" dirty="0" smtClean="0">
              <a:solidFill>
                <a:prstClr val="black"/>
              </a:solidFill>
            </a:endParaRPr>
          </a:p>
          <a:p>
            <a:pPr lvl="1"/>
            <a:r>
              <a:rPr lang="en-CA" dirty="0" smtClean="0">
                <a:solidFill>
                  <a:prstClr val="black"/>
                </a:solidFill>
              </a:rPr>
              <a:t>When your product is ready to ship, change</a:t>
            </a:r>
          </a:p>
          <a:p>
            <a:pPr marL="457200" lvl="1" indent="0">
              <a:buNone/>
            </a:pPr>
            <a:r>
              <a:rPr lang="en-CA" dirty="0" smtClean="0">
                <a:latin typeface="Consolas" panose="020B0609020204030204" pitchFamily="49" charset="0"/>
                <a:cs typeface="Consolas" panose="020B0609020204030204" pitchFamily="49" charset="0"/>
              </a:rPr>
              <a:t>		#undef </a:t>
            </a:r>
            <a:r>
              <a:rPr lang="en-CA" dirty="0">
                <a:latin typeface="Consolas" panose="020B0609020204030204" pitchFamily="49" charset="0"/>
                <a:cs typeface="Consolas" panose="020B0609020204030204" pitchFamily="49" charset="0"/>
              </a:rPr>
              <a:t>DEBUG</a:t>
            </a:r>
          </a:p>
          <a:p>
            <a:pPr marL="457200" lvl="1" indent="0">
              <a:buNone/>
            </a:pPr>
            <a:r>
              <a:rPr lang="en-CA" dirty="0" smtClean="0">
                <a:solidFill>
                  <a:prstClr val="black"/>
                </a:solidFill>
              </a:rPr>
              <a:t>      and compile your source code</a:t>
            </a:r>
            <a:endParaRPr lang="en-CA" dirty="0">
              <a:solidFill>
                <a:prstClr val="black"/>
              </a:solidFill>
            </a:endParaRPr>
          </a:p>
          <a:p>
            <a:pPr marL="914400" lvl="2" indent="0">
              <a:buNone/>
            </a:pPr>
            <a:endParaRPr lang="en-CA" dirty="0"/>
          </a:p>
        </p:txBody>
      </p:sp>
      <p:sp>
        <p:nvSpPr>
          <p:cNvPr id="4" name="TextBox 3"/>
          <p:cNvSpPr txBox="1"/>
          <p:nvPr/>
        </p:nvSpPr>
        <p:spPr>
          <a:xfrm>
            <a:off x="5652120" y="4365104"/>
            <a:ext cx="3145413" cy="70788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Use this only for real-time</a:t>
            </a:r>
          </a:p>
          <a:p>
            <a:r>
              <a:rPr lang="en-CA" sz="2000" dirty="0" smtClean="0">
                <a:solidFill>
                  <a:srgbClr val="0070C0"/>
                </a:solidFill>
                <a:latin typeface="Georgia" panose="02040502050405020303" pitchFamily="18" charset="0"/>
              </a:rPr>
              <a:t>embedded systems…</a:t>
            </a:r>
            <a:endParaRPr lang="en-CA" sz="20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53092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wild pointers are uninitialized pointers</a:t>
            </a:r>
          </a:p>
          <a:p>
            <a:pPr lvl="1"/>
            <a:r>
              <a:rPr lang="en-CA" dirty="0" smtClean="0"/>
              <a:t>Know that accessing wild pointers will result in two consequences:</a:t>
            </a:r>
          </a:p>
          <a:p>
            <a:pPr lvl="2"/>
            <a:r>
              <a:rPr lang="en-CA" dirty="0" smtClean="0"/>
              <a:t>The operating system may terminate your program, or</a:t>
            </a:r>
          </a:p>
          <a:p>
            <a:pPr lvl="2"/>
            <a:r>
              <a:rPr lang="en-CA" dirty="0" smtClean="0"/>
              <a:t>You may use memory that has been allocated to you for other purposes</a:t>
            </a:r>
          </a:p>
          <a:p>
            <a:pPr lvl="1"/>
            <a:r>
              <a:rPr lang="en-CA" dirty="0" smtClean="0"/>
              <a:t>Understand that:</a:t>
            </a:r>
          </a:p>
          <a:p>
            <a:pPr lvl="2"/>
            <a:r>
              <a:rPr lang="en-CA" dirty="0" smtClean="0"/>
              <a:t>The first problem is easy to track down</a:t>
            </a:r>
          </a:p>
          <a:p>
            <a:pPr lvl="2"/>
            <a:r>
              <a:rPr lang="en-CA" dirty="0" smtClean="0"/>
              <a:t>The second is difficult or impossible to track</a:t>
            </a:r>
          </a:p>
          <a:p>
            <a:pPr lvl="1"/>
            <a:r>
              <a:rPr lang="en-CA" dirty="0" smtClean="0"/>
              <a:t>Know that you must always initialize all pointers and set them to </a:t>
            </a:r>
            <a:r>
              <a:rPr lang="en-CA" dirty="0" smtClean="0">
                <a:latin typeface="Consolas" panose="020B0609020204030204" pitchFamily="49" charset="0"/>
                <a:cs typeface="Consolas" panose="020B0609020204030204" pitchFamily="49" charset="0"/>
              </a:rPr>
              <a:t>'nullptr'</a:t>
            </a:r>
            <a:r>
              <a:rPr lang="en-CA" dirty="0" smtClean="0"/>
              <a:t> after any deallocation</a:t>
            </a:r>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Define wild pointers</a:t>
            </a:r>
          </a:p>
          <a:p>
            <a:pPr lvl="1"/>
            <a:r>
              <a:rPr lang="en-CA" dirty="0" smtClean="0"/>
              <a:t>See how wild pointers cause problems</a:t>
            </a:r>
          </a:p>
          <a:p>
            <a:pPr lvl="2"/>
            <a:r>
              <a:rPr lang="en-CA" dirty="0" smtClean="0"/>
              <a:t>Sometimes you’re lucky; other times, you’re not…</a:t>
            </a:r>
          </a:p>
          <a:p>
            <a:pPr lvl="1"/>
            <a:r>
              <a:rPr lang="en-CA" dirty="0" smtClean="0"/>
              <a:t>Review the steps for avoiding wild pointers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Wild pointers</a:t>
            </a:r>
            <a:endParaRPr lang="en-CA" dirty="0"/>
          </a:p>
        </p:txBody>
      </p:sp>
      <p:sp>
        <p:nvSpPr>
          <p:cNvPr id="3" name="Content Placeholder 2"/>
          <p:cNvSpPr>
            <a:spLocks noGrp="1"/>
          </p:cNvSpPr>
          <p:nvPr>
            <p:ph idx="1"/>
          </p:nvPr>
        </p:nvSpPr>
        <p:spPr/>
        <p:txBody>
          <a:bodyPr/>
          <a:lstStyle/>
          <a:p>
            <a:r>
              <a:rPr lang="en-CA" dirty="0" smtClean="0"/>
              <a:t>Uninitialized local or member variables can cause problems</a:t>
            </a:r>
          </a:p>
          <a:p>
            <a:pPr lvl="1"/>
            <a:r>
              <a:rPr lang="en-CA" dirty="0" smtClean="0"/>
              <a:t>When they are pointers, it is much worse!</a:t>
            </a:r>
          </a:p>
          <a:p>
            <a:pPr lvl="1"/>
            <a:r>
              <a:rPr lang="en-CA" dirty="0" smtClean="0"/>
              <a:t>An uninitialized pointer is described as a </a:t>
            </a:r>
            <a:r>
              <a:rPr lang="en-CA" i="1" dirty="0" smtClean="0"/>
              <a:t>wild pointer</a:t>
            </a:r>
            <a:endParaRPr lang="en-CA" dirty="0" smtClean="0"/>
          </a:p>
          <a:p>
            <a:pPr lvl="2"/>
            <a:r>
              <a:rPr lang="en-CA" dirty="0" smtClean="0"/>
              <a:t>“Wild” because we have no idea what its value is</a:t>
            </a:r>
          </a:p>
          <a:p>
            <a:pPr marL="914400" lvl="2" indent="0">
              <a:buNone/>
            </a:pPr>
            <a:endParaRPr lang="en-CA"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Wild pointers</a:t>
            </a:r>
            <a:endParaRPr lang="en-CA" dirty="0"/>
          </a:p>
        </p:txBody>
      </p:sp>
      <p:sp>
        <p:nvSpPr>
          <p:cNvPr id="3" name="Content Placeholder 2"/>
          <p:cNvSpPr>
            <a:spLocks noGrp="1"/>
          </p:cNvSpPr>
          <p:nvPr>
            <p:ph idx="1"/>
          </p:nvPr>
        </p:nvSpPr>
        <p:spPr/>
        <p:txBody>
          <a:bodyPr/>
          <a:lstStyle/>
          <a:p>
            <a:r>
              <a:rPr lang="en-CA" dirty="0" smtClean="0"/>
              <a:t>Uninitialized local or member variables can cause problems</a:t>
            </a:r>
          </a:p>
          <a:p>
            <a:pPr lvl="1"/>
            <a:r>
              <a:rPr lang="en-CA" dirty="0" smtClean="0"/>
              <a:t>When they are pointers, it is much worse!</a:t>
            </a:r>
          </a:p>
          <a:p>
            <a:pPr lvl="1"/>
            <a:r>
              <a:rPr lang="en-CA" dirty="0" smtClean="0"/>
              <a:t>An uninitialized pointer is described as a </a:t>
            </a:r>
            <a:r>
              <a:rPr lang="en-CA" i="1" dirty="0" smtClean="0"/>
              <a:t>wild pointer</a:t>
            </a:r>
            <a:endParaRPr lang="en-CA" dirty="0" smtClean="0"/>
          </a:p>
          <a:p>
            <a:pPr lvl="2"/>
            <a:r>
              <a:rPr lang="en-CA" dirty="0" smtClean="0"/>
              <a:t>“Wild” because we have no idea what its value is</a:t>
            </a:r>
          </a:p>
          <a:p>
            <a:pPr marL="914400" lvl="2" indent="0">
              <a:buNone/>
            </a:pPr>
            <a:endParaRPr lang="en-CA" dirty="0" smtClean="0"/>
          </a:p>
        </p:txBody>
      </p:sp>
    </p:spTree>
    <p:extLst>
      <p:ext uri="{BB962C8B-B14F-4D97-AF65-F5344CB8AC3E}">
        <p14:creationId xmlns:p14="http://schemas.microsoft.com/office/powerpoint/2010/main" val="25127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Wild pointers</a:t>
            </a:r>
            <a:endParaRPr lang="en-CA" dirty="0"/>
          </a:p>
        </p:txBody>
      </p:sp>
      <p:sp>
        <p:nvSpPr>
          <p:cNvPr id="3" name="Content Placeholder 2"/>
          <p:cNvSpPr>
            <a:spLocks noGrp="1"/>
          </p:cNvSpPr>
          <p:nvPr>
            <p:ph idx="1"/>
          </p:nvPr>
        </p:nvSpPr>
        <p:spPr/>
        <p:txBody>
          <a:bodyPr/>
          <a:lstStyle/>
          <a:p>
            <a:r>
              <a:rPr lang="en-CA" dirty="0" smtClean="0"/>
              <a:t>The most significant issue is cross-platform development</a:t>
            </a:r>
          </a:p>
          <a:p>
            <a:pPr lvl="1"/>
            <a:r>
              <a:rPr lang="en-CA" dirty="0" smtClean="0"/>
              <a:t>Suppose you declare this variable while developing on a Windows</a:t>
            </a:r>
            <a:r>
              <a:rPr lang="en-CA" dirty="0"/>
              <a:t> </a:t>
            </a:r>
            <a:r>
              <a:rPr lang="en-CA" dirty="0" smtClean="0"/>
              <a:t>platform:</a:t>
            </a:r>
          </a:p>
          <a:p>
            <a:pPr marL="457200" lvl="1" indent="0">
              <a:buNone/>
            </a:pPr>
            <a:r>
              <a:rPr lang="en-CA" dirty="0"/>
              <a:t>	</a:t>
            </a:r>
            <a:r>
              <a:rPr lang="en-CA" dirty="0" smtClean="0"/>
              <a:t>	</a:t>
            </a:r>
            <a:r>
              <a:rPr lang="en-CA" dirty="0" err="1" smtClean="0">
                <a:latin typeface="Consolas" panose="020B0609020204030204" pitchFamily="49" charset="0"/>
                <a:cs typeface="Consolas" panose="020B0609020204030204" pitchFamily="49" charset="0"/>
              </a:rPr>
              <a:t>array_t</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p_vec</a:t>
            </a:r>
            <a:r>
              <a:rPr lang="en-CA" dirty="0" smtClean="0">
                <a:latin typeface="Consolas" panose="020B0609020204030204" pitchFamily="49" charset="0"/>
                <a:cs typeface="Consolas" panose="020B0609020204030204" pitchFamily="49" charset="0"/>
              </a:rPr>
              <a:t>;</a:t>
            </a:r>
          </a:p>
          <a:p>
            <a:pPr lvl="1"/>
            <a:endParaRPr lang="en-CA" dirty="0"/>
          </a:p>
          <a:p>
            <a:pPr lvl="1"/>
            <a:r>
              <a:rPr lang="en-CA" dirty="0" smtClean="0"/>
              <a:t>If you run this code over and over, the default value is </a:t>
            </a:r>
            <a:r>
              <a:rPr lang="en-CA" dirty="0" smtClean="0">
                <a:latin typeface="Consolas" panose="020B0609020204030204" pitchFamily="49" charset="0"/>
                <a:cs typeface="Consolas" panose="020B0609020204030204" pitchFamily="49" charset="0"/>
              </a:rPr>
              <a:t>0x000…0</a:t>
            </a:r>
          </a:p>
          <a:p>
            <a:pPr lvl="2"/>
            <a:r>
              <a:rPr lang="en-CA" dirty="0" smtClean="0"/>
              <a:t>This is the value of </a:t>
            </a:r>
            <a:r>
              <a:rPr lang="en-CA" dirty="0" smtClean="0">
                <a:latin typeface="Consolas" panose="020B0609020204030204" pitchFamily="49" charset="0"/>
                <a:cs typeface="Consolas" panose="020B0609020204030204" pitchFamily="49" charset="0"/>
              </a:rPr>
              <a:t>'nullptr'</a:t>
            </a:r>
          </a:p>
          <a:p>
            <a:pPr lvl="1"/>
            <a:endParaRPr lang="en-CA" dirty="0" smtClean="0"/>
          </a:p>
          <a:p>
            <a:pPr lvl="1"/>
            <a:r>
              <a:rPr lang="en-CA" dirty="0" smtClean="0"/>
              <a:t>If you compile this same code on Linux, suddenly, you get that it has the value </a:t>
            </a:r>
            <a:r>
              <a:rPr lang="en-CA" dirty="0" smtClean="0">
                <a:latin typeface="Consolas" panose="020B0609020204030204" pitchFamily="49" charset="0"/>
                <a:cs typeface="Consolas" panose="020B0609020204030204" pitchFamily="49" charset="0"/>
              </a:rPr>
              <a:t>0xa83419d2f835073d</a:t>
            </a:r>
            <a:r>
              <a:rPr lang="en-CA" dirty="0" smtClean="0"/>
              <a:t> or some other random value</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1570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Wild pointers, if you are lucky…</a:t>
            </a:r>
            <a:endParaRPr lang="en-CA" dirty="0"/>
          </a:p>
        </p:txBody>
      </p:sp>
      <p:sp>
        <p:nvSpPr>
          <p:cNvPr id="3" name="Content Placeholder 2"/>
          <p:cNvSpPr>
            <a:spLocks noGrp="1"/>
          </p:cNvSpPr>
          <p:nvPr>
            <p:ph idx="1"/>
          </p:nvPr>
        </p:nvSpPr>
        <p:spPr/>
        <p:txBody>
          <a:bodyPr/>
          <a:lstStyle/>
          <a:p>
            <a:r>
              <a:rPr lang="en-CA" dirty="0" smtClean="0"/>
              <a:t>Consider this code:</a:t>
            </a:r>
          </a:p>
          <a:p>
            <a:pPr marL="857250" lvl="2" indent="0">
              <a:buNone/>
            </a:pPr>
            <a:r>
              <a:rPr lang="en-CA" sz="1700" dirty="0">
                <a:latin typeface="Consolas" panose="020B0609020204030204" pitchFamily="49" charset="0"/>
                <a:cs typeface="Consolas" panose="020B0609020204030204" pitchFamily="49" charset="0"/>
              </a:rPr>
              <a:t>#include &lt;iostream&gt;</a:t>
            </a:r>
          </a:p>
          <a:p>
            <a:pPr marL="857250" lvl="2" indent="0">
              <a:buNone/>
            </a:pPr>
            <a:r>
              <a:rPr lang="en-CA" sz="1700" dirty="0">
                <a:latin typeface="Consolas" panose="020B0609020204030204" pitchFamily="49" charset="0"/>
                <a:cs typeface="Consolas" panose="020B0609020204030204" pitchFamily="49" charset="0"/>
              </a:rPr>
              <a:t>int main();</a:t>
            </a:r>
          </a:p>
          <a:p>
            <a:pPr marL="857250" lvl="2" indent="0">
              <a:buNone/>
            </a:pPr>
            <a:endParaRPr lang="en-CA" sz="1700" dirty="0">
              <a:latin typeface="Consolas" panose="020B0609020204030204" pitchFamily="49" charset="0"/>
              <a:cs typeface="Consolas" panose="020B0609020204030204" pitchFamily="49" charset="0"/>
            </a:endParaRPr>
          </a:p>
          <a:p>
            <a:pPr marL="857250" lvl="2" indent="0">
              <a:buNone/>
            </a:pPr>
            <a:r>
              <a:rPr lang="en-CA" sz="1700" dirty="0">
                <a:latin typeface="Consolas" panose="020B0609020204030204" pitchFamily="49" charset="0"/>
                <a:cs typeface="Consolas" panose="020B0609020204030204" pitchFamily="49" charset="0"/>
              </a:rPr>
              <a:t>void f() {</a:t>
            </a:r>
          </a:p>
          <a:p>
            <a:pPr marL="857250" lvl="2" indent="0">
              <a:buNone/>
            </a:pPr>
            <a:r>
              <a:rPr lang="en-CA" sz="1700" dirty="0">
                <a:latin typeface="Consolas" panose="020B0609020204030204" pitchFamily="49" charset="0"/>
                <a:cs typeface="Consolas" panose="020B0609020204030204" pitchFamily="49" charset="0"/>
              </a:rPr>
              <a:t>    int *p_value;</a:t>
            </a:r>
          </a:p>
          <a:p>
            <a:pPr marL="857250" lvl="2" indent="0">
              <a:buNone/>
            </a:pPr>
            <a:r>
              <a:rPr lang="en-CA" sz="1700" dirty="0">
                <a:latin typeface="Consolas" panose="020B0609020204030204" pitchFamily="49" charset="0"/>
                <a:cs typeface="Consolas" panose="020B0609020204030204" pitchFamily="49" charset="0"/>
              </a:rPr>
              <a:t>    std::cout &lt;&lt; "In f(): " &lt;&lt; p_value &lt;&lt; std::endl;</a:t>
            </a:r>
          </a:p>
          <a:p>
            <a:pPr marL="857250" lvl="2" indent="0">
              <a:buNone/>
            </a:pPr>
            <a:r>
              <a:rPr lang="en-CA" sz="1700" dirty="0">
                <a:latin typeface="Consolas" panose="020B0609020204030204" pitchFamily="49" charset="0"/>
                <a:cs typeface="Consolas" panose="020B0609020204030204" pitchFamily="49" charset="0"/>
              </a:rPr>
              <a:t>    *p_value = 42;</a:t>
            </a:r>
          </a:p>
          <a:p>
            <a:pPr marL="857250" lvl="2" indent="0">
              <a:buNone/>
            </a:pPr>
            <a:r>
              <a:rPr lang="en-CA" sz="1700" dirty="0">
                <a:latin typeface="Consolas" panose="020B0609020204030204" pitchFamily="49" charset="0"/>
                <a:cs typeface="Consolas" panose="020B0609020204030204" pitchFamily="49" charset="0"/>
              </a:rPr>
              <a:t>}</a:t>
            </a:r>
          </a:p>
          <a:p>
            <a:pPr marL="857250" lvl="2" indent="0">
              <a:buNone/>
            </a:pPr>
            <a:endParaRPr lang="en-CA" sz="1700" dirty="0">
              <a:latin typeface="Consolas" panose="020B0609020204030204" pitchFamily="49" charset="0"/>
              <a:cs typeface="Consolas" panose="020B0609020204030204" pitchFamily="49" charset="0"/>
            </a:endParaRPr>
          </a:p>
          <a:p>
            <a:pPr marL="857250" lvl="2" indent="0">
              <a:buNone/>
            </a:pPr>
            <a:r>
              <a:rPr lang="en-CA" sz="1700" dirty="0">
                <a:latin typeface="Consolas" panose="020B0609020204030204" pitchFamily="49" charset="0"/>
                <a:cs typeface="Consolas" panose="020B0609020204030204" pitchFamily="49" charset="0"/>
              </a:rPr>
              <a:t>int main() {</a:t>
            </a:r>
          </a:p>
          <a:p>
            <a:pPr marL="857250" lvl="2" indent="0">
              <a:buNone/>
            </a:pPr>
            <a:r>
              <a:rPr lang="en-CA" sz="1700" dirty="0">
                <a:latin typeface="Consolas" panose="020B0609020204030204" pitchFamily="49" charset="0"/>
                <a:cs typeface="Consolas" panose="020B0609020204030204" pitchFamily="49" charset="0"/>
              </a:rPr>
              <a:t>    std::cout &lt;&lt; "In main()..." &lt;&lt; std::endl;</a:t>
            </a:r>
          </a:p>
          <a:p>
            <a:pPr marL="857250" lvl="2" indent="0">
              <a:buNone/>
            </a:pPr>
            <a:r>
              <a:rPr lang="en-CA" sz="1700" dirty="0">
                <a:latin typeface="Consolas" panose="020B0609020204030204" pitchFamily="49" charset="0"/>
                <a:cs typeface="Consolas" panose="020B0609020204030204" pitchFamily="49" charset="0"/>
              </a:rPr>
              <a:t>    f();</a:t>
            </a:r>
          </a:p>
          <a:p>
            <a:pPr marL="857250" lvl="2" indent="0">
              <a:buNone/>
            </a:pPr>
            <a:r>
              <a:rPr lang="en-CA" sz="1700" dirty="0">
                <a:latin typeface="Consolas" panose="020B0609020204030204" pitchFamily="49" charset="0"/>
                <a:cs typeface="Consolas" panose="020B0609020204030204" pitchFamily="49" charset="0"/>
              </a:rPr>
              <a:t>    return 0;</a:t>
            </a:r>
          </a:p>
          <a:p>
            <a:pPr marL="857250" lvl="2" indent="0">
              <a:buNone/>
            </a:pPr>
            <a:r>
              <a:rPr lang="en-CA" sz="1700" dirty="0">
                <a:latin typeface="Consolas" panose="020B0609020204030204" pitchFamily="49" charset="0"/>
                <a:cs typeface="Consolas" panose="020B0609020204030204" pitchFamily="49" charset="0"/>
              </a:rPr>
              <a:t>}</a:t>
            </a:r>
          </a:p>
        </p:txBody>
      </p:sp>
      <p:sp>
        <p:nvSpPr>
          <p:cNvPr id="4" name="TextBox 3"/>
          <p:cNvSpPr txBox="1"/>
          <p:nvPr/>
        </p:nvSpPr>
        <p:spPr>
          <a:xfrm>
            <a:off x="3059832" y="5417929"/>
            <a:ext cx="5262979" cy="1323439"/>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In </a:t>
            </a:r>
            <a:r>
              <a:rPr lang="en-CA" sz="2000" dirty="0">
                <a:solidFill>
                  <a:srgbClr val="0070C0"/>
                </a:solidFill>
                <a:latin typeface="Consolas" panose="020B0609020204030204" pitchFamily="49" charset="0"/>
                <a:cs typeface="Consolas" panose="020B0609020204030204" pitchFamily="49" charset="0"/>
              </a:rPr>
              <a:t>main()...</a:t>
            </a:r>
          </a:p>
          <a:p>
            <a:r>
              <a:rPr lang="en-CA" sz="2000" dirty="0" smtClean="0">
                <a:solidFill>
                  <a:srgbClr val="0070C0"/>
                </a:solidFill>
                <a:latin typeface="Consolas" panose="020B0609020204030204" pitchFamily="49" charset="0"/>
                <a:cs typeface="Consolas" panose="020B0609020204030204" pitchFamily="49" charset="0"/>
              </a:rPr>
              <a:t>    In </a:t>
            </a:r>
            <a:r>
              <a:rPr lang="en-CA" sz="2000" dirty="0">
                <a:solidFill>
                  <a:srgbClr val="0070C0"/>
                </a:solidFill>
                <a:latin typeface="Consolas" panose="020B0609020204030204" pitchFamily="49" charset="0"/>
                <a:cs typeface="Consolas" panose="020B0609020204030204" pitchFamily="49" charset="0"/>
              </a:rPr>
              <a:t>f(): 0x7f51abb16b9e</a:t>
            </a:r>
          </a:p>
          <a:p>
            <a:r>
              <a:rPr lang="en-CA" sz="2000" dirty="0" smtClean="0">
                <a:solidFill>
                  <a:srgbClr val="0070C0"/>
                </a:solidFill>
                <a:latin typeface="Consolas" panose="020B0609020204030204" pitchFamily="49" charset="0"/>
                <a:cs typeface="Consolas" panose="020B0609020204030204" pitchFamily="49" charset="0"/>
              </a:rPr>
              <a:t>    Segmentation </a:t>
            </a:r>
            <a:r>
              <a:rPr lang="en-CA" sz="2000" dirty="0">
                <a:solidFill>
                  <a:srgbClr val="0070C0"/>
                </a:solidFill>
                <a:latin typeface="Consolas" panose="020B0609020204030204" pitchFamily="49" charset="0"/>
                <a:cs typeface="Consolas" panose="020B0609020204030204" pitchFamily="49" charset="0"/>
              </a:rPr>
              <a:t>fault (core dumped</a:t>
            </a:r>
            <a:r>
              <a:rPr lang="en-CA" sz="2000" dirty="0" smtClean="0">
                <a:solidFill>
                  <a:srgbClr val="0070C0"/>
                </a:solidFill>
                <a:latin typeface="Consolas" panose="020B0609020204030204" pitchFamily="49" charset="0"/>
                <a:cs typeface="Consolas" panose="020B0609020204030204" pitchFamily="49" charset="0"/>
              </a:rPr>
              <a:t>)</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08480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Wild pointers, if you are lucky…</a:t>
            </a:r>
            <a:endParaRPr lang="en-CA" dirty="0"/>
          </a:p>
        </p:txBody>
      </p:sp>
      <p:sp>
        <p:nvSpPr>
          <p:cNvPr id="3" name="Content Placeholder 2"/>
          <p:cNvSpPr>
            <a:spLocks noGrp="1"/>
          </p:cNvSpPr>
          <p:nvPr>
            <p:ph idx="1"/>
          </p:nvPr>
        </p:nvSpPr>
        <p:spPr/>
        <p:txBody>
          <a:bodyPr/>
          <a:lstStyle/>
          <a:p>
            <a:r>
              <a:rPr lang="en-CA" dirty="0" smtClean="0"/>
              <a:t>Whatever memory is at </a:t>
            </a:r>
            <a:r>
              <a:rPr lang="en-CA" dirty="0" smtClean="0">
                <a:latin typeface="Consolas" panose="020B0609020204030204" pitchFamily="49" charset="0"/>
                <a:cs typeface="Consolas" panose="020B0609020204030204" pitchFamily="49" charset="0"/>
              </a:rPr>
              <a:t>0x7f51abb16b9e</a:t>
            </a:r>
            <a:r>
              <a:rPr lang="en-CA" dirty="0" smtClean="0"/>
              <a:t>, it is almost certainly not assigned to your program</a:t>
            </a:r>
          </a:p>
          <a:p>
            <a:pPr lvl="1"/>
            <a:r>
              <a:rPr lang="en-CA" dirty="0" smtClean="0"/>
              <a:t>When you tried to access it, the operating system terminated your program</a:t>
            </a:r>
          </a:p>
          <a:p>
            <a:pPr lvl="1"/>
            <a:r>
              <a:rPr lang="en-CA" dirty="0" smtClean="0"/>
              <a:t>Your program cannot access memory not allocated by the operating system to your program</a:t>
            </a:r>
          </a:p>
        </p:txBody>
      </p:sp>
      <p:sp>
        <p:nvSpPr>
          <p:cNvPr id="5" name="TextBox 4"/>
          <p:cNvSpPr txBox="1"/>
          <p:nvPr/>
        </p:nvSpPr>
        <p:spPr>
          <a:xfrm>
            <a:off x="3059832" y="5417929"/>
            <a:ext cx="5262979" cy="1323439"/>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In </a:t>
            </a:r>
            <a:r>
              <a:rPr lang="en-CA" sz="2000" dirty="0">
                <a:solidFill>
                  <a:srgbClr val="0070C0"/>
                </a:solidFill>
                <a:latin typeface="Consolas" panose="020B0609020204030204" pitchFamily="49" charset="0"/>
                <a:cs typeface="Consolas" panose="020B0609020204030204" pitchFamily="49" charset="0"/>
              </a:rPr>
              <a:t>main()...</a:t>
            </a:r>
          </a:p>
          <a:p>
            <a:r>
              <a:rPr lang="en-CA" sz="2000" dirty="0" smtClean="0">
                <a:solidFill>
                  <a:srgbClr val="0070C0"/>
                </a:solidFill>
                <a:latin typeface="Consolas" panose="020B0609020204030204" pitchFamily="49" charset="0"/>
                <a:cs typeface="Consolas" panose="020B0609020204030204" pitchFamily="49" charset="0"/>
              </a:rPr>
              <a:t>    In </a:t>
            </a:r>
            <a:r>
              <a:rPr lang="en-CA" sz="2000" dirty="0">
                <a:solidFill>
                  <a:srgbClr val="0070C0"/>
                </a:solidFill>
                <a:latin typeface="Consolas" panose="020B0609020204030204" pitchFamily="49" charset="0"/>
                <a:cs typeface="Consolas" panose="020B0609020204030204" pitchFamily="49" charset="0"/>
              </a:rPr>
              <a:t>f(): 0x7f51abb16b9e</a:t>
            </a:r>
          </a:p>
          <a:p>
            <a:r>
              <a:rPr lang="en-CA" sz="2000" dirty="0" smtClean="0">
                <a:solidFill>
                  <a:srgbClr val="0070C0"/>
                </a:solidFill>
                <a:latin typeface="Consolas" panose="020B0609020204030204" pitchFamily="49" charset="0"/>
                <a:cs typeface="Consolas" panose="020B0609020204030204" pitchFamily="49" charset="0"/>
              </a:rPr>
              <a:t>    Segmentation </a:t>
            </a:r>
            <a:r>
              <a:rPr lang="en-CA" sz="2000" dirty="0">
                <a:solidFill>
                  <a:srgbClr val="0070C0"/>
                </a:solidFill>
                <a:latin typeface="Consolas" panose="020B0609020204030204" pitchFamily="49" charset="0"/>
                <a:cs typeface="Consolas" panose="020B0609020204030204" pitchFamily="49" charset="0"/>
              </a:rPr>
              <a:t>fault (core dumped</a:t>
            </a:r>
            <a:r>
              <a:rPr lang="en-CA" sz="2000" dirty="0" smtClean="0">
                <a:solidFill>
                  <a:srgbClr val="0070C0"/>
                </a:solidFill>
                <a:latin typeface="Consolas" panose="020B0609020204030204" pitchFamily="49" charset="0"/>
                <a:cs typeface="Consolas" panose="020B0609020204030204" pitchFamily="49" charset="0"/>
              </a:rPr>
              <a:t>)</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50617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Wild pointers, if you aren’t lucky…</a:t>
            </a:r>
            <a:endParaRPr lang="en-CA" dirty="0"/>
          </a:p>
        </p:txBody>
      </p:sp>
      <p:sp>
        <p:nvSpPr>
          <p:cNvPr id="3" name="Content Placeholder 2"/>
          <p:cNvSpPr>
            <a:spLocks noGrp="1"/>
          </p:cNvSpPr>
          <p:nvPr>
            <p:ph idx="1"/>
          </p:nvPr>
        </p:nvSpPr>
        <p:spPr/>
        <p:txBody>
          <a:bodyPr/>
          <a:lstStyle/>
          <a:p>
            <a:r>
              <a:rPr lang="en-CA" dirty="0" smtClean="0"/>
              <a:t>Consider this code:</a:t>
            </a:r>
          </a:p>
          <a:p>
            <a:pPr marL="857250" lvl="2" indent="0">
              <a:buNone/>
            </a:pPr>
            <a:r>
              <a:rPr lang="en-CA" dirty="0" smtClean="0">
                <a:latin typeface="Consolas" panose="020B0609020204030204" pitchFamily="49" charset="0"/>
                <a:cs typeface="Consolas" panose="020B0609020204030204" pitchFamily="49" charset="0"/>
              </a:rPr>
              <a:t>#include &lt;iostream&gt;</a:t>
            </a:r>
          </a:p>
          <a:p>
            <a:pPr marL="857250" lvl="2" indent="0">
              <a:buNone/>
            </a:pPr>
            <a:r>
              <a:rPr lang="en-CA" dirty="0" smtClean="0">
                <a:latin typeface="Consolas" panose="020B0609020204030204" pitchFamily="49" charset="0"/>
                <a:cs typeface="Consolas" panose="020B0609020204030204" pitchFamily="49" charset="0"/>
              </a:rPr>
              <a:t>void init();</a:t>
            </a:r>
          </a:p>
          <a:p>
            <a:pPr marL="857250" lvl="2" indent="0">
              <a:buNone/>
            </a:pPr>
            <a:r>
              <a:rPr lang="en-CA" dirty="0" smtClean="0">
                <a:latin typeface="Consolas" panose="020B0609020204030204" pitchFamily="49" charset="0"/>
                <a:cs typeface="Consolas" panose="020B0609020204030204" pitchFamily="49" charset="0"/>
              </a:rPr>
              <a:t>void </a:t>
            </a:r>
            <a:r>
              <a:rPr lang="en-CA" dirty="0" err="1" smtClean="0">
                <a:latin typeface="Consolas" panose="020B0609020204030204" pitchFamily="49" charset="0"/>
                <a:cs typeface="Consolas" panose="020B0609020204030204" pitchFamily="49" charset="0"/>
              </a:rPr>
              <a:t>no_init</a:t>
            </a:r>
            <a:r>
              <a:rPr lang="en-CA" dirty="0" smtClean="0">
                <a:latin typeface="Consolas" panose="020B0609020204030204" pitchFamily="49" charset="0"/>
                <a:cs typeface="Consolas" panose="020B0609020204030204" pitchFamily="49" charset="0"/>
              </a:rPr>
              <a:t>();</a:t>
            </a:r>
          </a:p>
          <a:p>
            <a:pPr marL="857250" lvl="2" indent="0">
              <a:buNone/>
            </a:pPr>
            <a:r>
              <a:rPr lang="en-CA" dirty="0" smtClean="0">
                <a:latin typeface="Consolas" panose="020B0609020204030204" pitchFamily="49" charset="0"/>
                <a:cs typeface="Consolas" panose="020B0609020204030204" pitchFamily="49" charset="0"/>
              </a:rPr>
              <a:t>int main();</a:t>
            </a: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void init() {</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*p_value{new int{42}};</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"In init():    " &lt;&lt; p_value</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&lt;&lt; std::endl;</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Use 'p_value'...</a:t>
            </a:r>
          </a:p>
          <a:p>
            <a:pPr marL="857250" lvl="2" indent="0">
              <a:buNone/>
            </a:pPr>
            <a:r>
              <a:rPr lang="en-CA" dirty="0" smtClean="0">
                <a:latin typeface="Consolas" panose="020B0609020204030204" pitchFamily="49" charset="0"/>
                <a:cs typeface="Consolas" panose="020B0609020204030204" pitchFamily="49" charset="0"/>
              </a:rPr>
              <a:t>    delete p_value;</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Why bother setting 'p_value' to nullptr?</a:t>
            </a:r>
          </a:p>
          <a:p>
            <a:pPr marL="85725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229488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Wild pointers, if you aren’t lucky…</a:t>
            </a:r>
          </a:p>
        </p:txBody>
      </p:sp>
      <p:sp>
        <p:nvSpPr>
          <p:cNvPr id="3" name="Content Placeholder 2"/>
          <p:cNvSpPr>
            <a:spLocks noGrp="1"/>
          </p:cNvSpPr>
          <p:nvPr>
            <p:ph idx="1"/>
          </p:nvPr>
        </p:nvSpPr>
        <p:spPr/>
        <p:txBody>
          <a:bodyPr/>
          <a:lstStyle/>
          <a:p>
            <a:pPr marL="857250" lvl="2" indent="0">
              <a:buNone/>
            </a:pPr>
            <a:r>
              <a:rPr lang="en-CA" dirty="0" smtClean="0">
                <a:latin typeface="Consolas" panose="020B0609020204030204" pitchFamily="49" charset="0"/>
                <a:cs typeface="Consolas" panose="020B0609020204030204" pitchFamily="49" charset="0"/>
              </a:rPr>
              <a:t>void </a:t>
            </a:r>
            <a:r>
              <a:rPr lang="en-CA" dirty="0" err="1">
                <a:latin typeface="Consolas" panose="020B0609020204030204" pitchFamily="49" charset="0"/>
                <a:cs typeface="Consolas" panose="020B0609020204030204" pitchFamily="49" charset="0"/>
              </a:rPr>
              <a:t>no_init</a:t>
            </a:r>
            <a:r>
              <a:rPr lang="en-CA" dirty="0">
                <a:latin typeface="Consolas" panose="020B0609020204030204" pitchFamily="49" charset="0"/>
                <a:cs typeface="Consolas" panose="020B0609020204030204" pitchFamily="49" charset="0"/>
              </a:rPr>
              <a:t>() {</a:t>
            </a:r>
          </a:p>
          <a:p>
            <a:pPr marL="857250" lvl="2" indent="0">
              <a:buNone/>
            </a:pPr>
            <a:r>
              <a:rPr lang="en-CA" dirty="0">
                <a:latin typeface="Consolas" panose="020B0609020204030204" pitchFamily="49" charset="0"/>
                <a:cs typeface="Consolas" panose="020B0609020204030204" pitchFamily="49" charset="0"/>
              </a:rPr>
              <a:t>    int *</a:t>
            </a:r>
            <a:r>
              <a:rPr lang="en-CA" dirty="0" err="1" smtClean="0">
                <a:latin typeface="Consolas" panose="020B0609020204030204" pitchFamily="49" charset="0"/>
                <a:cs typeface="Consolas" panose="020B0609020204030204" pitchFamily="49" charset="0"/>
              </a:rPr>
              <a:t>p_local</a:t>
            </a:r>
            <a:r>
              <a:rPr lang="en-CA" dirty="0" smtClean="0">
                <a:latin typeface="Consolas" panose="020B0609020204030204" pitchFamily="49" charset="0"/>
                <a:cs typeface="Consolas" panose="020B0609020204030204" pitchFamily="49" charset="0"/>
              </a:rPr>
              <a:t>;</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"In </a:t>
            </a:r>
            <a:r>
              <a:rPr lang="en-CA" dirty="0" err="1" smtClean="0">
                <a:latin typeface="Consolas" panose="020B0609020204030204" pitchFamily="49" charset="0"/>
                <a:cs typeface="Consolas" panose="020B0609020204030204" pitchFamily="49" charset="0"/>
              </a:rPr>
              <a:t>no_init</a:t>
            </a:r>
            <a:r>
              <a:rPr lang="en-CA" dirty="0" smtClean="0">
                <a:latin typeface="Consolas" panose="020B0609020204030204" pitchFamily="49" charset="0"/>
                <a:cs typeface="Consolas" panose="020B0609020204030204" pitchFamily="49" charset="0"/>
              </a:rPr>
              <a:t>(): " &lt;&lt; </a:t>
            </a:r>
            <a:r>
              <a:rPr lang="en-CA" dirty="0" err="1" smtClean="0">
                <a:latin typeface="Consolas" panose="020B0609020204030204" pitchFamily="49" charset="0"/>
                <a:cs typeface="Consolas" panose="020B0609020204030204" pitchFamily="49" charset="0"/>
              </a:rPr>
              <a:t>p_local</a:t>
            </a:r>
            <a:endParaRPr lang="en-CA" dirty="0" smtClean="0">
              <a:latin typeface="Consolas" panose="020B0609020204030204" pitchFamily="49" charset="0"/>
              <a:cs typeface="Consolas" panose="020B0609020204030204" pitchFamily="49" charset="0"/>
            </a:endParaRP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&lt;&lt; std::endl;</a:t>
            </a:r>
            <a:endParaRPr lang="en-CA" dirty="0">
              <a:latin typeface="Consolas" panose="020B0609020204030204" pitchFamily="49" charset="0"/>
              <a:cs typeface="Consolas" panose="020B0609020204030204" pitchFamily="49" charset="0"/>
            </a:endParaRPr>
          </a:p>
          <a:p>
            <a:pPr marL="857250" lvl="2" indent="0">
              <a:buNone/>
            </a:pPr>
            <a:r>
              <a:rPr lang="en-CA" dirty="0">
                <a:latin typeface="Consolas" panose="020B0609020204030204" pitchFamily="49" charset="0"/>
                <a:cs typeface="Consolas" panose="020B0609020204030204" pitchFamily="49" charset="0"/>
              </a:rPr>
              <a:t>    *p_value = 91;</a:t>
            </a:r>
          </a:p>
          <a:p>
            <a:pPr marL="857250" lvl="2" indent="0">
              <a:buNone/>
            </a:pPr>
            <a:r>
              <a:rPr lang="en-CA" dirty="0">
                <a:latin typeface="Consolas" panose="020B0609020204030204" pitchFamily="49" charset="0"/>
                <a:cs typeface="Consolas" panose="020B0609020204030204" pitchFamily="49" charset="0"/>
              </a:rPr>
              <a:t>}</a:t>
            </a:r>
          </a:p>
          <a:p>
            <a:pPr marL="457200" lvl="1" indent="0">
              <a:buNone/>
            </a:pPr>
            <a:endParaRPr lang="en-CA" sz="1800" dirty="0">
              <a:latin typeface="Consolas" panose="020B0609020204030204" pitchFamily="49" charset="0"/>
              <a:cs typeface="Consolas" panose="020B0609020204030204" pitchFamily="49" charset="0"/>
            </a:endParaRPr>
          </a:p>
          <a:p>
            <a:pPr marL="857250" lvl="2" indent="0">
              <a:buNone/>
            </a:pPr>
            <a:r>
              <a:rPr lang="en-CA" sz="2000" dirty="0" smtClean="0">
                <a:latin typeface="Consolas" panose="020B0609020204030204" pitchFamily="49" charset="0"/>
                <a:cs typeface="Consolas" panose="020B0609020204030204" pitchFamily="49" charset="0"/>
              </a:rPr>
              <a:t>int main() {</a:t>
            </a:r>
          </a:p>
          <a:p>
            <a:pPr marL="857250" lvl="2" indent="0">
              <a:buNone/>
            </a:pPr>
            <a:r>
              <a:rPr lang="en-CA" sz="2000" dirty="0" smtClean="0">
                <a:latin typeface="Consolas" panose="020B0609020204030204" pitchFamily="49" charset="0"/>
                <a:cs typeface="Consolas" panose="020B0609020204030204" pitchFamily="49" charset="0"/>
              </a:rPr>
              <a:t>    init();</a:t>
            </a:r>
          </a:p>
          <a:p>
            <a:pPr marL="857250" lvl="2" indent="0">
              <a:buNone/>
            </a:pPr>
            <a:r>
              <a:rPr lang="en-CA" sz="2000" dirty="0">
                <a:latin typeface="Consolas" panose="020B0609020204030204" pitchFamily="49" charset="0"/>
                <a:cs typeface="Consolas" panose="020B0609020204030204" pitchFamily="49" charset="0"/>
              </a:rPr>
              <a:t> </a:t>
            </a:r>
            <a:r>
              <a:rPr lang="en-CA" sz="2000" dirty="0" smtClean="0">
                <a:latin typeface="Consolas" panose="020B0609020204030204" pitchFamily="49" charset="0"/>
                <a:cs typeface="Consolas" panose="020B0609020204030204" pitchFamily="49" charset="0"/>
              </a:rPr>
              <a:t>   </a:t>
            </a:r>
            <a:r>
              <a:rPr lang="en-CA" sz="2000" dirty="0" err="1" smtClean="0">
                <a:latin typeface="Consolas" panose="020B0609020204030204" pitchFamily="49" charset="0"/>
                <a:cs typeface="Consolas" panose="020B0609020204030204" pitchFamily="49" charset="0"/>
              </a:rPr>
              <a:t>no_init</a:t>
            </a:r>
            <a:r>
              <a:rPr lang="en-CA" sz="2000" dirty="0" smtClean="0">
                <a:latin typeface="Consolas" panose="020B0609020204030204" pitchFamily="49" charset="0"/>
                <a:cs typeface="Consolas" panose="020B0609020204030204" pitchFamily="49" charset="0"/>
              </a:rPr>
              <a:t>();</a:t>
            </a:r>
          </a:p>
          <a:p>
            <a:pPr marL="857250" lvl="2" indent="0">
              <a:buNone/>
            </a:pPr>
            <a:endParaRPr lang="en-CA" sz="2000" dirty="0" smtClean="0">
              <a:latin typeface="Consolas" panose="020B0609020204030204" pitchFamily="49" charset="0"/>
              <a:cs typeface="Consolas" panose="020B0609020204030204" pitchFamily="49" charset="0"/>
            </a:endParaRPr>
          </a:p>
          <a:p>
            <a:pPr marL="857250" lvl="2" indent="0">
              <a:buNone/>
            </a:pPr>
            <a:r>
              <a:rPr lang="en-CA" sz="2000" dirty="0">
                <a:latin typeface="Consolas" panose="020B0609020204030204" pitchFamily="49" charset="0"/>
                <a:cs typeface="Consolas" panose="020B0609020204030204" pitchFamily="49" charset="0"/>
              </a:rPr>
              <a:t> </a:t>
            </a:r>
            <a:r>
              <a:rPr lang="en-CA" sz="2000" dirty="0" smtClean="0">
                <a:latin typeface="Consolas" panose="020B0609020204030204" pitchFamily="49" charset="0"/>
                <a:cs typeface="Consolas" panose="020B0609020204030204" pitchFamily="49" charset="0"/>
              </a:rPr>
              <a:t>   return 0;</a:t>
            </a:r>
          </a:p>
          <a:p>
            <a:pPr marL="857250" lvl="2" indent="0">
              <a:buNone/>
            </a:pPr>
            <a:r>
              <a:rPr lang="en-CA" sz="2000" dirty="0" smtClean="0">
                <a:latin typeface="Consolas" panose="020B0609020204030204" pitchFamily="49" charset="0"/>
                <a:cs typeface="Consolas" panose="020B0609020204030204" pitchFamily="49" charset="0"/>
              </a:rPr>
              <a:t>}</a:t>
            </a:r>
            <a:endParaRPr lang="en-CA" sz="2000" dirty="0">
              <a:latin typeface="Consolas" panose="020B0609020204030204" pitchFamily="49" charset="0"/>
              <a:cs typeface="Consolas" panose="020B0609020204030204" pitchFamily="49" charset="0"/>
            </a:endParaRPr>
          </a:p>
          <a:p>
            <a:pPr marL="457200" lvl="1" indent="0">
              <a:buNone/>
            </a:pPr>
            <a:endParaRPr lang="en-CA" dirty="0" smtClean="0">
              <a:latin typeface="Consolas" panose="020B0609020204030204" pitchFamily="49" charset="0"/>
              <a:cs typeface="Consolas" panose="020B0609020204030204" pitchFamily="49" charset="0"/>
            </a:endParaRPr>
          </a:p>
        </p:txBody>
      </p:sp>
      <p:sp>
        <p:nvSpPr>
          <p:cNvPr id="4" name="TextBox 3"/>
          <p:cNvSpPr txBox="1"/>
          <p:nvPr/>
        </p:nvSpPr>
        <p:spPr>
          <a:xfrm>
            <a:off x="4572000" y="4149080"/>
            <a:ext cx="3852337" cy="1323439"/>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smtClean="0">
                <a:solidFill>
                  <a:srgbClr val="0070C0"/>
                </a:solidFill>
                <a:latin typeface="Consolas" panose="020B0609020204030204" pitchFamily="49" charset="0"/>
                <a:cs typeface="Consolas" panose="020B0609020204030204" pitchFamily="49" charset="0"/>
              </a:rPr>
              <a:t>   In init():    0x1ca3010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In </a:t>
            </a:r>
            <a:r>
              <a:rPr lang="en-CA" sz="2000" dirty="0" err="1" smtClean="0">
                <a:solidFill>
                  <a:srgbClr val="0070C0"/>
                </a:solidFill>
                <a:latin typeface="Consolas" panose="020B0609020204030204" pitchFamily="49" charset="0"/>
                <a:cs typeface="Consolas" panose="020B0609020204030204" pitchFamily="49" charset="0"/>
              </a:rPr>
              <a:t>no_init</a:t>
            </a:r>
            <a:r>
              <a:rPr lang="en-CA" sz="2000" dirty="0" smtClean="0">
                <a:solidFill>
                  <a:srgbClr val="0070C0"/>
                </a:solidFill>
                <a:latin typeface="Consolas" panose="020B0609020204030204" pitchFamily="49" charset="0"/>
                <a:cs typeface="Consolas" panose="020B0609020204030204" pitchFamily="49" charset="0"/>
              </a:rPr>
              <a:t>(): 0x1ca3010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Georgia" panose="02040502050405020303" pitchFamily="18" charset="0"/>
              </a:rPr>
              <a:t>Your results may differ…</a:t>
            </a:r>
            <a:endParaRPr lang="en-CA" sz="20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698747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75433</TotalTime>
  <Words>787</Words>
  <Application>Microsoft Office PowerPoint</Application>
  <PresentationFormat>On-screen Show (4:3)</PresentationFormat>
  <Paragraphs>141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Wild pointers</vt:lpstr>
      <vt:lpstr>Outline</vt:lpstr>
      <vt:lpstr>Wild pointers</vt:lpstr>
      <vt:lpstr>Wild pointers</vt:lpstr>
      <vt:lpstr>Wild pointers</vt:lpstr>
      <vt:lpstr>Wild pointers, if you are lucky…</vt:lpstr>
      <vt:lpstr>Wild pointers, if you are lucky…</vt:lpstr>
      <vt:lpstr>Wild pointers, if you aren’t lucky…</vt:lpstr>
      <vt:lpstr>Wild pointers, if you aren’t lucky…</vt:lpstr>
      <vt:lpstr>Wild pointers, if you aren’t lucky…</vt:lpstr>
      <vt:lpstr>Avoiding wild pointers</vt:lpstr>
      <vt:lpstr>Unnecessary assignments?</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1313</cp:revision>
  <dcterms:created xsi:type="dcterms:W3CDTF">2009-09-11T23:00:44Z</dcterms:created>
  <dcterms:modified xsi:type="dcterms:W3CDTF">2018-11-20T19:49:31Z</dcterms:modified>
</cp:coreProperties>
</file>